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1" r:id="rId4"/>
  </p:sldMasterIdLst>
  <p:notesMasterIdLst>
    <p:notesMasterId r:id="rId6"/>
  </p:notesMasterIdLst>
  <p:handoutMasterIdLst>
    <p:handoutMasterId r:id="rId7"/>
  </p:handoutMasterIdLst>
  <p:sldIdLst>
    <p:sldId id="518" r:id="rId5"/>
  </p:sldIdLst>
  <p:sldSz cx="12190413" cy="6858000"/>
  <p:notesSz cx="7099300" cy="10234613"/>
  <p:embeddedFontLst>
    <p:embeddedFont>
      <p:font typeface="Frutiger LT Com 45 Light" panose="020B0604020202020204" charset="0"/>
      <p:regular r:id="rId8"/>
    </p:embeddedFont>
    <p:embeddedFont>
      <p:font typeface="Frutiger LT Com 55 Roman" panose="020B0604020202020204" charset="0"/>
      <p:regular r:id="rId9"/>
    </p:embeddedFont>
  </p:embeddedFontLst>
  <p:defaultTextStyle>
    <a:defPPr>
      <a:defRPr lang="de-DE"/>
    </a:defPPr>
    <a:lvl1pPr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456498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912997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1369494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1825994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2491" algn="l" defTabSz="912997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6pPr>
    <a:lvl7pPr marL="2738990" algn="l" defTabSz="912997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7pPr>
    <a:lvl8pPr marL="3195489" algn="l" defTabSz="912997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8pPr>
    <a:lvl9pPr marL="3651985" algn="l" defTabSz="912997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CE26A97A-68FC-471F-8043-0CBAAB0C4FC9}">
          <p14:sldIdLst>
            <p14:sldId id="51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02" userDrawn="1">
          <p15:clr>
            <a:srgbClr val="A4A3A4"/>
          </p15:clr>
        </p15:guide>
        <p15:guide id="2" orient="horz" pos="21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4" orient="horz" pos="618" userDrawn="1">
          <p15:clr>
            <a:srgbClr val="A4A3A4"/>
          </p15:clr>
        </p15:guide>
        <p15:guide id="7" orient="horz" pos="799" userDrawn="1">
          <p15:clr>
            <a:srgbClr val="A4A3A4"/>
          </p15:clr>
        </p15:guide>
        <p15:guide id="9" pos="301">
          <p15:clr>
            <a:srgbClr val="A4A3A4"/>
          </p15:clr>
        </p15:guide>
        <p15:guide id="10" pos="3840" userDrawn="1">
          <p15:clr>
            <a:srgbClr val="A4A3A4"/>
          </p15:clr>
        </p15:guide>
        <p15:guide id="11" pos="3998" userDrawn="1">
          <p15:clr>
            <a:srgbClr val="A4A3A4"/>
          </p15:clr>
        </p15:guide>
        <p15:guide id="12" pos="3703" userDrawn="1">
          <p15:clr>
            <a:srgbClr val="A4A3A4"/>
          </p15:clr>
        </p15:guide>
        <p15:guide id="13" pos="74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00">
          <p15:clr>
            <a:srgbClr val="A4A3A4"/>
          </p15:clr>
        </p15:guide>
        <p15:guide id="2" orient="horz" pos="6047">
          <p15:clr>
            <a:srgbClr val="A4A3A4"/>
          </p15:clr>
        </p15:guide>
        <p15:guide id="3" orient="horz" pos="2283">
          <p15:clr>
            <a:srgbClr val="A4A3A4"/>
          </p15:clr>
        </p15:guide>
        <p15:guide id="4" orient="horz" pos="2142">
          <p15:clr>
            <a:srgbClr val="A4A3A4"/>
          </p15:clr>
        </p15:guide>
        <p15:guide id="5" pos="323">
          <p15:clr>
            <a:srgbClr val="A4A3A4"/>
          </p15:clr>
        </p15:guide>
        <p15:guide id="6" pos="414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bina Wessely" initials="SW" lastIdx="25" clrIdx="0"/>
  <p:cmAuthor id="2" name="Richard Schmitz" initials="RS" lastIdx="4" clrIdx="1">
    <p:extLst>
      <p:ext uri="{19B8F6BF-5375-455C-9EA6-DF929625EA0E}">
        <p15:presenceInfo xmlns:p15="http://schemas.microsoft.com/office/powerpoint/2012/main" userId="Richard Schmit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5EEF3"/>
    <a:srgbClr val="B889DB"/>
    <a:srgbClr val="74F5F8"/>
    <a:srgbClr val="35C3DF"/>
    <a:srgbClr val="FBD805"/>
    <a:srgbClr val="D02E2E"/>
    <a:srgbClr val="E57171"/>
    <a:srgbClr val="DED1F5"/>
    <a:srgbClr val="FEF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96417" autoAdjust="0"/>
  </p:normalViewPr>
  <p:slideViewPr>
    <p:cSldViewPr snapToGrid="0" snapToObjects="1" showGuides="1">
      <p:cViewPr varScale="1">
        <p:scale>
          <a:sx n="66" d="100"/>
          <a:sy n="66" d="100"/>
        </p:scale>
        <p:origin x="72" y="38"/>
      </p:cViewPr>
      <p:guideLst>
        <p:guide orient="horz" pos="3702"/>
        <p:guide orient="horz" pos="210"/>
        <p:guide orient="horz" pos="2160"/>
        <p:guide orient="horz" pos="618"/>
        <p:guide orient="horz" pos="799"/>
        <p:guide pos="301"/>
        <p:guide pos="3840"/>
        <p:guide pos="3998"/>
        <p:guide pos="3703"/>
        <p:guide pos="7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82" d="100"/>
          <a:sy n="82" d="100"/>
        </p:scale>
        <p:origin x="-1464" y="-72"/>
      </p:cViewPr>
      <p:guideLst>
        <p:guide orient="horz" pos="400"/>
        <p:guide orient="horz" pos="6047"/>
        <p:guide orient="horz" pos="2283"/>
        <p:guide orient="horz" pos="2142"/>
        <p:guide pos="323"/>
        <p:guide pos="4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5806" cy="512060"/>
          </a:xfrm>
          <a:prstGeom prst="rect">
            <a:avLst/>
          </a:prstGeom>
        </p:spPr>
        <p:txBody>
          <a:bodyPr vert="horz" lIns="95482" tIns="47741" rIns="95482" bIns="4774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820" y="1"/>
            <a:ext cx="3075806" cy="512060"/>
          </a:xfrm>
          <a:prstGeom prst="rect">
            <a:avLst/>
          </a:prstGeom>
        </p:spPr>
        <p:txBody>
          <a:bodyPr vert="horz" lIns="95482" tIns="47741" rIns="95482" bIns="47741" rtlCol="0"/>
          <a:lstStyle>
            <a:lvl1pPr algn="r">
              <a:defRPr sz="1300"/>
            </a:lvl1pPr>
          </a:lstStyle>
          <a:p>
            <a:fld id="{712E56AE-624E-49E0-8ED0-94A91F974A6E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0907"/>
            <a:ext cx="3075806" cy="512060"/>
          </a:xfrm>
          <a:prstGeom prst="rect">
            <a:avLst/>
          </a:prstGeom>
        </p:spPr>
        <p:txBody>
          <a:bodyPr vert="horz" lIns="95482" tIns="47741" rIns="95482" bIns="4774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820" y="9720907"/>
            <a:ext cx="3075806" cy="512060"/>
          </a:xfrm>
          <a:prstGeom prst="rect">
            <a:avLst/>
          </a:prstGeom>
        </p:spPr>
        <p:txBody>
          <a:bodyPr vert="horz" lIns="95482" tIns="47741" rIns="95482" bIns="47741" rtlCol="0" anchor="b"/>
          <a:lstStyle>
            <a:lvl1pPr algn="r">
              <a:defRPr sz="1300"/>
            </a:lvl1pPr>
          </a:lstStyle>
          <a:p>
            <a:fld id="{80BC5AC0-20DA-4069-B102-9653FA907D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77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512354" y="1"/>
            <a:ext cx="3796798" cy="512060"/>
          </a:xfrm>
          <a:prstGeom prst="rect">
            <a:avLst/>
          </a:prstGeom>
        </p:spPr>
        <p:txBody>
          <a:bodyPr vert="horz" lIns="0" tIns="93978" rIns="95482" bIns="47741" rtlCol="0"/>
          <a:lstStyle>
            <a:lvl1pPr algn="l">
              <a:defRPr sz="13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068654" y="1"/>
            <a:ext cx="1518291" cy="512060"/>
          </a:xfrm>
          <a:prstGeom prst="rect">
            <a:avLst/>
          </a:prstGeom>
        </p:spPr>
        <p:txBody>
          <a:bodyPr vert="horz" lIns="95482" tIns="93978" rIns="0" bIns="47741" rtlCol="0"/>
          <a:lstStyle>
            <a:lvl1pPr algn="r">
              <a:defRPr sz="1300">
                <a:latin typeface="Frutiger LT Com 55 Roman" pitchFamily="34" charset="0"/>
              </a:defRPr>
            </a:lvl1pPr>
          </a:lstStyle>
          <a:p>
            <a:fld id="{D64C5CA1-81F4-43E1-8D15-34184FE6F392}" type="datetimeFigureOut">
              <a:rPr lang="de-DE" smtClean="0"/>
              <a:pPr/>
              <a:t>22.06.2020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552450" y="635000"/>
            <a:ext cx="4916488" cy="2765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82" tIns="47741" rIns="95482" bIns="47741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512355" y="3623936"/>
            <a:ext cx="6074591" cy="597453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512354" y="9720907"/>
            <a:ext cx="3796798" cy="512060"/>
          </a:xfrm>
          <a:prstGeom prst="rect">
            <a:avLst/>
          </a:prstGeom>
        </p:spPr>
        <p:txBody>
          <a:bodyPr vert="horz" lIns="0" tIns="47741" rIns="95482" bIns="187956" rtlCol="0" anchor="b"/>
          <a:lstStyle>
            <a:lvl1pPr algn="l">
              <a:defRPr sz="13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068653" y="9720907"/>
            <a:ext cx="1518291" cy="512060"/>
          </a:xfrm>
          <a:prstGeom prst="rect">
            <a:avLst/>
          </a:prstGeom>
        </p:spPr>
        <p:txBody>
          <a:bodyPr vert="horz" lIns="95482" tIns="47741" rIns="0" bIns="187956" rtlCol="0" anchor="b"/>
          <a:lstStyle>
            <a:lvl1pPr algn="r">
              <a:defRPr sz="1300">
                <a:latin typeface="Frutiger LT Com 55 Roman" pitchFamily="34" charset="0"/>
              </a:defRPr>
            </a:lvl1pPr>
          </a:lstStyle>
          <a:p>
            <a:fld id="{6F118F77-BF2E-4843-AA6C-ED9ACCB38B4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43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186" indent="-171186" algn="l" defTabSz="912997" rtl="0" eaLnBrk="1" latinLnBrk="0" hangingPunct="1">
      <a:buClr>
        <a:srgbClr val="179C7D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359809" indent="-183865" algn="l" defTabSz="912997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535751" indent="-175943" algn="l" defTabSz="912997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714865" indent="-174358" algn="l" defTabSz="912997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895561" indent="-180690" algn="l" defTabSz="912997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2491" algn="l" defTabSz="9129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8990" algn="l" defTabSz="9129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489" algn="l" defTabSz="9129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1985" algn="l" defTabSz="9129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4737100" cy="26654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Im Carbon </a:t>
            </a:r>
            <a:r>
              <a:rPr lang="de-DE" dirty="0" err="1"/>
              <a:t>budget</a:t>
            </a:r>
            <a:r>
              <a:rPr lang="de-DE" dirty="0"/>
              <a:t> </a:t>
            </a:r>
            <a:r>
              <a:rPr lang="de-DE" baseline="0" dirty="0"/>
              <a:t>ist wirklich nur CO2 gemeint,  da die anderen TGH als Randbedingung darin eingehen; diese können einen Einfluss von +-200 Mrd. t auf das Ergebnis haben (in Summe findet sich in den Tabellen eine mittlere Abweichung von -150 Mrd.t als Unsicherheit)</a:t>
            </a:r>
          </a:p>
          <a:p>
            <a:r>
              <a:rPr lang="de-DE" baseline="0" dirty="0"/>
              <a:t>Äquivalente nur Teil der Unsicherheitsanalysen – z.B. </a:t>
            </a:r>
            <a:r>
              <a:rPr lang="de-DE" baseline="0" dirty="0" err="1"/>
              <a:t>Fraking</a:t>
            </a:r>
            <a:r>
              <a:rPr lang="de-DE" baseline="0" dirty="0"/>
              <a:t>-Methan</a:t>
            </a:r>
          </a:p>
          <a:p>
            <a:r>
              <a:rPr lang="de-DE" baseline="0" dirty="0"/>
              <a:t>„Deutlich unter 2°C“ sind nicht sauber definiert. </a:t>
            </a:r>
            <a:br>
              <a:rPr lang="de-DE" baseline="0" dirty="0"/>
            </a:br>
            <a:r>
              <a:rPr lang="de-DE" baseline="0" dirty="0"/>
              <a:t>1,5°% mit 33%-Wahrscheinlichkeit und Abzug der Nettounsicherheiten sind 690 Mrd.t </a:t>
            </a:r>
            <a:br>
              <a:rPr lang="de-DE" baseline="0" dirty="0"/>
            </a:br>
            <a:r>
              <a:rPr lang="de-DE" baseline="0" dirty="0"/>
              <a:t>2°C mit 67% und Abzug der Nettounsicherheiten sind 1020 Mrd.t </a:t>
            </a:r>
            <a:br>
              <a:rPr lang="de-DE" baseline="0" dirty="0"/>
            </a:br>
            <a:r>
              <a:rPr lang="de-DE" baseline="0" dirty="0">
                <a:sym typeface="Wingdings" panose="05000000000000000000" pitchFamily="2" charset="2"/>
              </a:rPr>
              <a:t> Mittelwert 855 Mrd.t</a:t>
            </a:r>
            <a:r>
              <a:rPr lang="de-DE" baseline="0" dirty="0"/>
              <a:t> statt 840 ?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4932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7"/>
          <p:cNvSpPr>
            <a:spLocks noChangeShapeType="1"/>
          </p:cNvSpPr>
          <p:nvPr userDrawn="1"/>
        </p:nvSpPr>
        <p:spPr bwMode="auto">
          <a:xfrm flipV="1">
            <a:off x="625620" y="6165380"/>
            <a:ext cx="10942575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03" tIns="45659" rIns="91303" bIns="45659"/>
          <a:lstStyle/>
          <a:p>
            <a:endParaRPr lang="de-DE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7842" y="476823"/>
            <a:ext cx="11233150" cy="1008140"/>
          </a:xfrm>
          <a:noFill/>
        </p:spPr>
        <p:txBody>
          <a:bodyPr/>
          <a:lstStyle>
            <a:lvl1pPr marL="0" indent="0">
              <a:defRPr sz="3200" cap="all" baseline="0"/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DE" noProof="0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7838" y="1773253"/>
            <a:ext cx="11233150" cy="64762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DE" noProof="0" dirty="0"/>
          </a:p>
        </p:txBody>
      </p:sp>
      <p:sp>
        <p:nvSpPr>
          <p:cNvPr id="12" name="Line 12"/>
          <p:cNvSpPr>
            <a:spLocks noChangeShapeType="1"/>
          </p:cNvSpPr>
          <p:nvPr userDrawn="1"/>
        </p:nvSpPr>
        <p:spPr bwMode="auto">
          <a:xfrm flipV="1">
            <a:off x="477838" y="404813"/>
            <a:ext cx="1123315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03" tIns="45659" rIns="91303" bIns="45659"/>
          <a:lstStyle/>
          <a:p>
            <a:endParaRPr lang="de-DE"/>
          </a:p>
        </p:txBody>
      </p:sp>
      <p:sp>
        <p:nvSpPr>
          <p:cNvPr id="13" name="Line 13"/>
          <p:cNvSpPr>
            <a:spLocks noChangeShapeType="1"/>
          </p:cNvSpPr>
          <p:nvPr userDrawn="1"/>
        </p:nvSpPr>
        <p:spPr bwMode="auto">
          <a:xfrm>
            <a:off x="477842" y="2494800"/>
            <a:ext cx="1123315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03" tIns="45659" rIns="91303" bIns="45659"/>
          <a:lstStyle/>
          <a:p>
            <a:endParaRPr lang="de-DE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0"/>
          </p:nvPr>
        </p:nvSpPr>
        <p:spPr>
          <a:xfrm>
            <a:off x="477838" y="2709165"/>
            <a:ext cx="11233150" cy="3312195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1" name="Rechteck 10" descr="valid_FHG_layout"/>
          <p:cNvSpPr/>
          <p:nvPr userDrawn="1"/>
        </p:nvSpPr>
        <p:spPr bwMode="auto">
          <a:xfrm>
            <a:off x="6383261" y="6957518"/>
            <a:ext cx="5807167" cy="39605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03" tIns="45659" rIns="91303" bIns="45659" rtlCol="0" anchor="ctr"/>
          <a:lstStyle/>
          <a:p>
            <a:pPr algn="ctr"/>
            <a:r>
              <a:rPr lang="de-DE" sz="900" dirty="0">
                <a:solidFill>
                  <a:schemeClr val="tx2"/>
                </a:solidFill>
              </a:rPr>
              <a:t>Diesen Kasten nicht löschen (ist für die Funktion der Folie wichtig)</a:t>
            </a:r>
          </a:p>
        </p:txBody>
      </p:sp>
    </p:spTree>
    <p:extLst>
      <p:ext uri="{BB962C8B-B14F-4D97-AF65-F5344CB8AC3E}">
        <p14:creationId xmlns:p14="http://schemas.microsoft.com/office/powerpoint/2010/main" val="634522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7854" y="476838"/>
            <a:ext cx="11086957" cy="1007908"/>
          </a:xfrm>
        </p:spPr>
        <p:txBody>
          <a:bodyPr/>
          <a:lstStyle>
            <a:lvl1pPr marL="0" indent="0">
              <a:defRPr sz="3200" cap="all" baseline="0"/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DE" noProof="0" dirty="0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77840" y="1773238"/>
            <a:ext cx="11088656" cy="4248150"/>
          </a:xfrm>
        </p:spPr>
        <p:txBody>
          <a:bodyPr/>
          <a:lstStyle>
            <a:lvl1pPr marL="359448" indent="-359448">
              <a:buFont typeface="Wingdings" pitchFamily="2" charset="2"/>
              <a:buChar char="n"/>
              <a:defRPr/>
            </a:lvl1pPr>
            <a:lvl2pPr marL="718896" indent="-359448">
              <a:buFont typeface="Wingdings" pitchFamily="2" charset="2"/>
              <a:buChar char="n"/>
              <a:defRPr/>
            </a:lvl2pPr>
            <a:lvl3pPr marL="1078344">
              <a:defRPr/>
            </a:lvl3pPr>
            <a:lvl4pPr marL="1437790">
              <a:defRPr/>
            </a:lvl4pPr>
            <a:lvl5pPr marL="1797238" indent="-359448"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Line 12"/>
          <p:cNvSpPr>
            <a:spLocks noChangeShapeType="1"/>
          </p:cNvSpPr>
          <p:nvPr userDrawn="1"/>
        </p:nvSpPr>
        <p:spPr bwMode="auto">
          <a:xfrm flipV="1">
            <a:off x="477838" y="404813"/>
            <a:ext cx="1123315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03" tIns="45659" rIns="91303" bIns="45659"/>
          <a:lstStyle/>
          <a:p>
            <a:endParaRPr lang="de-DE"/>
          </a:p>
        </p:txBody>
      </p:sp>
      <p:sp>
        <p:nvSpPr>
          <p:cNvPr id="9" name="Line 13"/>
          <p:cNvSpPr>
            <a:spLocks noChangeShapeType="1"/>
          </p:cNvSpPr>
          <p:nvPr userDrawn="1"/>
        </p:nvSpPr>
        <p:spPr bwMode="auto">
          <a:xfrm>
            <a:off x="477842" y="1558800"/>
            <a:ext cx="1123315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03" tIns="45659" rIns="91303" bIns="45659"/>
          <a:lstStyle/>
          <a:p>
            <a:endParaRPr lang="de-DE"/>
          </a:p>
        </p:txBody>
      </p:sp>
      <p:sp>
        <p:nvSpPr>
          <p:cNvPr id="8" name="Rechteck 7" descr="valid_FHG_layout"/>
          <p:cNvSpPr/>
          <p:nvPr userDrawn="1"/>
        </p:nvSpPr>
        <p:spPr bwMode="auto">
          <a:xfrm>
            <a:off x="6383261" y="6957518"/>
            <a:ext cx="5807167" cy="39605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03" tIns="45659" rIns="91303" bIns="45659" rtlCol="0" anchor="ctr"/>
          <a:lstStyle/>
          <a:p>
            <a:pPr algn="ctr"/>
            <a:r>
              <a:rPr lang="de-DE" sz="900" dirty="0">
                <a:solidFill>
                  <a:schemeClr val="tx2"/>
                </a:solidFill>
              </a:rPr>
              <a:t>Diesen Kasten nicht löschen (ist für die Funktion der Folie wichtig)</a:t>
            </a:r>
          </a:p>
        </p:txBody>
      </p:sp>
    </p:spTree>
    <p:extLst>
      <p:ext uri="{BB962C8B-B14F-4D97-AF65-F5344CB8AC3E}">
        <p14:creationId xmlns:p14="http://schemas.microsoft.com/office/powerpoint/2010/main" val="349666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7842" y="334814"/>
            <a:ext cx="11233150" cy="369332"/>
          </a:xfrm>
        </p:spPr>
        <p:txBody>
          <a:bodyPr wrap="square">
            <a:spAutoFit/>
          </a:bodyPr>
          <a:lstStyle>
            <a:lvl1pPr marL="0" indent="0" defTabSz="503226"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7838" y="1773238"/>
            <a:ext cx="11233150" cy="42481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Rechteck 7" descr="valid_FHG_layout"/>
          <p:cNvSpPr/>
          <p:nvPr userDrawn="1"/>
        </p:nvSpPr>
        <p:spPr bwMode="auto">
          <a:xfrm>
            <a:off x="6383261" y="6957518"/>
            <a:ext cx="5807167" cy="39605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03" tIns="45659" rIns="91303" bIns="45659" rtlCol="0" anchor="ctr"/>
          <a:lstStyle/>
          <a:p>
            <a:pPr algn="ctr"/>
            <a:r>
              <a:rPr lang="de-DE" sz="900" dirty="0">
                <a:solidFill>
                  <a:schemeClr val="tx2"/>
                </a:solidFill>
              </a:rPr>
              <a:t>Diesen Kasten nicht löschen (ist für die Funktion der Folie wichtig)</a:t>
            </a:r>
          </a:p>
        </p:txBody>
      </p:sp>
    </p:spTree>
    <p:extLst>
      <p:ext uri="{BB962C8B-B14F-4D97-AF65-F5344CB8AC3E}">
        <p14:creationId xmlns:p14="http://schemas.microsoft.com/office/powerpoint/2010/main" val="254184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ags" Target="../tags/tag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 descr="Logo_ausgetauscht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3351" y="6300000"/>
            <a:ext cx="1417637" cy="386388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7868" y="334815"/>
            <a:ext cx="11245849" cy="12255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42" y="1774800"/>
            <a:ext cx="11233150" cy="4248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77838" y="6307812"/>
            <a:ext cx="5174312" cy="451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t"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FontTx/>
              <a:buNone/>
            </a:pPr>
            <a:r>
              <a:rPr lang="de-DE" sz="800" kern="1200" baseline="0" noProof="0" dirty="0">
                <a:solidFill>
                  <a:schemeClr val="tx1"/>
                </a:solidFill>
                <a:latin typeface="Frutiger 45 Light" panose="020B0300000000000000" pitchFamily="34" charset="0"/>
                <a:ea typeface="+mn-ea"/>
                <a:cs typeface="+mn-cs"/>
              </a:rPr>
              <a:t>Fraunhofer IEE</a:t>
            </a:r>
          </a:p>
          <a:p>
            <a:pPr>
              <a:spcBef>
                <a:spcPts val="0"/>
              </a:spcBef>
              <a:spcAft>
                <a:spcPct val="0"/>
              </a:spcAft>
              <a:buFontTx/>
              <a:buNone/>
            </a:pPr>
            <a:r>
              <a:rPr lang="de-DE" sz="800" kern="1200" baseline="0" noProof="0" dirty="0">
                <a:solidFill>
                  <a:schemeClr val="tx1"/>
                </a:solidFill>
                <a:latin typeface="Frutiger 45 Light" panose="020B0300000000000000" pitchFamily="34" charset="0"/>
                <a:ea typeface="+mn-ea"/>
                <a:cs typeface="+mn-cs"/>
              </a:rPr>
              <a:t>Wasserstoff im zukünftigen Energiesystem: Fokus Gebäudewärme</a:t>
            </a:r>
          </a:p>
          <a:p>
            <a:pPr>
              <a:spcBef>
                <a:spcPts val="0"/>
              </a:spcBef>
              <a:spcAft>
                <a:spcPct val="0"/>
              </a:spcAft>
              <a:buFontTx/>
              <a:buNone/>
            </a:pPr>
            <a:r>
              <a:rPr lang="de-DE" sz="800" kern="1200" baseline="0" noProof="0" dirty="0">
                <a:solidFill>
                  <a:schemeClr val="tx1"/>
                </a:solidFill>
                <a:latin typeface="Frutiger 45 Light" panose="020B0300000000000000" pitchFamily="34" charset="0"/>
                <a:ea typeface="+mn-ea"/>
                <a:cs typeface="+mn-cs"/>
              </a:rPr>
              <a:t>Kurzstudie Mai 2020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477838" y="6165380"/>
            <a:ext cx="1123315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03" tIns="45659" rIns="91303" bIns="45659"/>
          <a:lstStyle/>
          <a:p>
            <a:endParaRPr lang="de-DE"/>
          </a:p>
        </p:txBody>
      </p:sp>
      <p:grpSp>
        <p:nvGrpSpPr>
          <p:cNvPr id="18" name="Gruppieren 17"/>
          <p:cNvGrpSpPr/>
          <p:nvPr/>
        </p:nvGrpSpPr>
        <p:grpSpPr>
          <a:xfrm>
            <a:off x="0" y="6993540"/>
            <a:ext cx="5832150" cy="324000"/>
            <a:chOff x="0" y="7101510"/>
            <a:chExt cx="5832150" cy="324000"/>
          </a:xfrm>
        </p:grpSpPr>
        <p:sp>
          <p:nvSpPr>
            <p:cNvPr id="19" name="Rechteck 18"/>
            <p:cNvSpPr/>
            <p:nvPr userDrawn="1"/>
          </p:nvSpPr>
          <p:spPr>
            <a:xfrm>
              <a:off x="0" y="7101510"/>
              <a:ext cx="180000" cy="324000"/>
            </a:xfrm>
            <a:prstGeom prst="rect">
              <a:avLst/>
            </a:prstGeom>
            <a:solidFill>
              <a:schemeClr val="tx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R 23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G 156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B 125</a:t>
              </a:r>
            </a:p>
          </p:txBody>
        </p:sp>
        <p:sp>
          <p:nvSpPr>
            <p:cNvPr id="20" name="Rechteck 19"/>
            <p:cNvSpPr/>
            <p:nvPr userDrawn="1"/>
          </p:nvSpPr>
          <p:spPr>
            <a:xfrm>
              <a:off x="942025" y="7101510"/>
              <a:ext cx="180000" cy="324000"/>
            </a:xfrm>
            <a:prstGeom prst="rect">
              <a:avLst/>
            </a:prstGeom>
            <a:solidFill>
              <a:srgbClr val="F294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R 242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G 148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B 0</a:t>
              </a:r>
            </a:p>
          </p:txBody>
        </p:sp>
        <p:sp>
          <p:nvSpPr>
            <p:cNvPr id="21" name="Rechteck 20"/>
            <p:cNvSpPr/>
            <p:nvPr userDrawn="1"/>
          </p:nvSpPr>
          <p:spPr>
            <a:xfrm>
              <a:off x="1884050" y="7101510"/>
              <a:ext cx="180000" cy="324000"/>
            </a:xfrm>
            <a:prstGeom prst="rect">
              <a:avLst/>
            </a:prstGeom>
            <a:solidFill>
              <a:srgbClr val="1F82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R 31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G 130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B 192</a:t>
              </a:r>
            </a:p>
          </p:txBody>
        </p:sp>
        <p:sp>
          <p:nvSpPr>
            <p:cNvPr id="22" name="Rechteck 21"/>
            <p:cNvSpPr/>
            <p:nvPr userDrawn="1"/>
          </p:nvSpPr>
          <p:spPr>
            <a:xfrm>
              <a:off x="2826075" y="7101510"/>
              <a:ext cx="180000" cy="324000"/>
            </a:xfrm>
            <a:prstGeom prst="rect">
              <a:avLst/>
            </a:prstGeom>
            <a:solidFill>
              <a:srgbClr val="E2001A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R 226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G 0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B 26</a:t>
              </a:r>
            </a:p>
          </p:txBody>
        </p:sp>
        <p:sp>
          <p:nvSpPr>
            <p:cNvPr id="23" name="Rechteck 22"/>
            <p:cNvSpPr/>
            <p:nvPr userDrawn="1"/>
          </p:nvSpPr>
          <p:spPr>
            <a:xfrm>
              <a:off x="3768100" y="7101510"/>
              <a:ext cx="180000" cy="324000"/>
            </a:xfrm>
            <a:prstGeom prst="rect">
              <a:avLst/>
            </a:prstGeom>
            <a:solidFill>
              <a:srgbClr val="B1C8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R 95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G 200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B 0</a:t>
              </a:r>
            </a:p>
          </p:txBody>
        </p:sp>
        <p:sp>
          <p:nvSpPr>
            <p:cNvPr id="24" name="Rechteck 23"/>
            <p:cNvSpPr/>
            <p:nvPr userDrawn="1"/>
          </p:nvSpPr>
          <p:spPr>
            <a:xfrm>
              <a:off x="4710125" y="7101510"/>
              <a:ext cx="180000" cy="324000"/>
            </a:xfrm>
            <a:prstGeom prst="rect">
              <a:avLst/>
            </a:prstGeom>
            <a:solidFill>
              <a:srgbClr val="FEEFD6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R 254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G 239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B 214</a:t>
              </a:r>
            </a:p>
          </p:txBody>
        </p:sp>
        <p:sp>
          <p:nvSpPr>
            <p:cNvPr id="25" name="Rechteck 24"/>
            <p:cNvSpPr/>
            <p:nvPr userDrawn="1"/>
          </p:nvSpPr>
          <p:spPr>
            <a:xfrm>
              <a:off x="5652150" y="7101510"/>
              <a:ext cx="180000" cy="324000"/>
            </a:xfrm>
            <a:prstGeom prst="rect">
              <a:avLst/>
            </a:prstGeom>
            <a:solidFill>
              <a:schemeClr val="accent6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R 225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G 227</a:t>
              </a:r>
            </a:p>
            <a:p>
              <a:pPr algn="l">
                <a:lnSpc>
                  <a:spcPts val="600"/>
                </a:lnSpc>
              </a:pPr>
              <a:r>
                <a:rPr lang="de-DE" sz="900" dirty="0">
                  <a:solidFill>
                    <a:schemeClr val="tx1"/>
                  </a:solidFill>
                </a:rPr>
                <a:t>B 227</a:t>
              </a:r>
            </a:p>
          </p:txBody>
        </p:sp>
      </p:grpSp>
      <p:sp>
        <p:nvSpPr>
          <p:cNvPr id="26" name="Rectangle 6"/>
          <p:cNvSpPr txBox="1">
            <a:spLocks noGrp="1"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4741891" y="6604001"/>
            <a:ext cx="2705103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defPPr>
              <a:defRPr lang="de-DE"/>
            </a:defPPr>
            <a:lvl1pPr>
              <a:spcBef>
                <a:spcPct val="50000"/>
              </a:spcBef>
              <a:defRPr sz="800">
                <a:solidFill>
                  <a:schemeClr val="bg2"/>
                </a:solidFill>
              </a:defRPr>
            </a:lvl1pPr>
          </a:lstStyle>
          <a:p>
            <a:pPr lvl="0" algn="ctr"/>
            <a:fld id="{0F587B20-6EF3-4B5B-A8A2-EC1831BA5902}" type="slidenum">
              <a:rPr lang="de-DE" sz="800" b="1" smtClean="0">
                <a:solidFill>
                  <a:schemeClr val="tx1"/>
                </a:solidFill>
                <a:latin typeface="Frutiger LT Com 45 Light" charset="0"/>
              </a:rPr>
              <a:pPr lvl="0" algn="ctr"/>
              <a:t>‹Nr.›</a:t>
            </a:fld>
            <a:endParaRPr lang="de-DE" sz="800" b="1" dirty="0">
              <a:solidFill>
                <a:schemeClr val="tx1"/>
              </a:solidFill>
              <a:latin typeface="Frutiger LT Com 45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12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9" r:id="rId2"/>
    <p:sldLayoutId id="2147483674" r:id="rId3"/>
  </p:sldLayoutIdLst>
  <p:hf hdr="0" dt="0"/>
  <p:txStyles>
    <p:titleStyle>
      <a:lvl1pPr marL="0" indent="0" algn="l" defTabSz="503226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5pPr>
      <a:lvl6pPr marL="456498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6pPr>
      <a:lvl7pPr marL="912997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7pPr>
      <a:lvl8pPr marL="1369494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8pPr>
      <a:lvl9pPr marL="1825994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9pPr>
    </p:titleStyle>
    <p:bodyStyle>
      <a:lvl1pPr marL="359448" indent="-359448" algn="l" defTabSz="359448" rtl="0" eaLnBrk="1" fontAlgn="base" hangingPunct="1">
        <a:spcBef>
          <a:spcPct val="0"/>
        </a:spcBef>
        <a:spcAft>
          <a:spcPts val="900"/>
        </a:spcAft>
        <a:buClr>
          <a:schemeClr val="tx2"/>
        </a:buClr>
        <a:buFont typeface="Wingdings" pitchFamily="2" charset="2"/>
        <a:buChar char="n"/>
        <a:defRPr sz="1600">
          <a:solidFill>
            <a:schemeClr val="tx1"/>
          </a:solidFill>
          <a:latin typeface="Frutiger 45 Light" panose="020B0300000000000000" pitchFamily="34" charset="0"/>
          <a:ea typeface="+mn-ea"/>
          <a:cs typeface="+mn-cs"/>
        </a:defRPr>
      </a:lvl1pPr>
      <a:lvl2pPr marL="718896" indent="-359448" algn="l" defTabSz="359448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 sz="1400">
          <a:solidFill>
            <a:schemeClr val="tx1"/>
          </a:solidFill>
          <a:latin typeface="Frutiger 45 Light" panose="020B0300000000000000" pitchFamily="34" charset="0"/>
        </a:defRPr>
      </a:lvl2pPr>
      <a:lvl3pPr marL="1078344" indent="-359448" algn="l" defTabSz="359448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 sz="1400">
          <a:solidFill>
            <a:schemeClr val="tx1"/>
          </a:solidFill>
          <a:latin typeface="Frutiger 45 Light" panose="020B0300000000000000" pitchFamily="34" charset="0"/>
        </a:defRPr>
      </a:lvl3pPr>
      <a:lvl4pPr marL="1437790" indent="-359448" algn="l" defTabSz="359448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 sz="1400">
          <a:solidFill>
            <a:schemeClr val="tx1"/>
          </a:solidFill>
          <a:latin typeface="Frutiger 45 Light" panose="020B0300000000000000" pitchFamily="34" charset="0"/>
        </a:defRPr>
      </a:lvl4pPr>
      <a:lvl5pPr marL="1797238" indent="-359448" algn="l" defTabSz="359448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 sz="1400">
          <a:solidFill>
            <a:schemeClr val="tx1"/>
          </a:solidFill>
          <a:latin typeface="Frutiger 45 Light" panose="020B0300000000000000" pitchFamily="34" charset="0"/>
        </a:defRPr>
      </a:lvl5pPr>
      <a:lvl6pPr marL="1884641" indent="-358226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341139" indent="-358226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2797637" indent="-358226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254137" indent="-358226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29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98" algn="l" defTabSz="9129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97" algn="l" defTabSz="9129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94" algn="l" defTabSz="9129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994" algn="l" defTabSz="9129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491" algn="l" defTabSz="9129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990" algn="l" defTabSz="9129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489" algn="l" defTabSz="9129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985" algn="l" defTabSz="9129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39" y="1410346"/>
            <a:ext cx="10820422" cy="4548752"/>
          </a:xfrm>
          <a:prstGeom prst="rect">
            <a:avLst/>
          </a:prstGeom>
          <a:noFill/>
        </p:spPr>
      </p:pic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xmlns="" id="{7359EFAD-0A9F-4E39-8AC2-A2EB636968CB}"/>
              </a:ext>
            </a:extLst>
          </p:cNvPr>
          <p:cNvSpPr/>
          <p:nvPr/>
        </p:nvSpPr>
        <p:spPr bwMode="auto">
          <a:xfrm>
            <a:off x="5281192" y="1569156"/>
            <a:ext cx="6029191" cy="1859844"/>
          </a:xfrm>
          <a:prstGeom prst="roundRect">
            <a:avLst/>
          </a:prstGeom>
          <a:noFill/>
          <a:ln w="28575">
            <a:solidFill>
              <a:schemeClr val="tx2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t" anchorCtr="0"/>
          <a:lstStyle/>
          <a:p>
            <a:pPr algn="ctr"/>
            <a:r>
              <a:rPr lang="de-DE" dirty="0"/>
              <a:t>Zu priorisieren für H</a:t>
            </a:r>
            <a:r>
              <a:rPr lang="de-DE" baseline="-25000" dirty="0"/>
              <a:t>2</a:t>
            </a:r>
            <a:r>
              <a:rPr lang="de-DE" dirty="0"/>
              <a:t>-Nutzung</a:t>
            </a:r>
            <a:endParaRPr lang="en-GB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xmlns="" id="{56D2CDC3-C8DB-4CA0-8B25-608C22F9FE91}"/>
              </a:ext>
            </a:extLst>
          </p:cNvPr>
          <p:cNvSpPr/>
          <p:nvPr/>
        </p:nvSpPr>
        <p:spPr>
          <a:xfrm>
            <a:off x="394085" y="1004698"/>
            <a:ext cx="95616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Aft>
                <a:spcPct val="0"/>
              </a:spcAft>
              <a:buFontTx/>
              <a:buNone/>
            </a:pPr>
            <a:r>
              <a:rPr lang="de-DE" b="1" dirty="0">
                <a:solidFill>
                  <a:srgbClr val="000000"/>
                </a:solidFill>
                <a:latin typeface="Frutiger LT Com 45 Light"/>
                <a:cs typeface="Arial" panose="020B0604020202020204" pitchFamily="34" charset="0"/>
              </a:rPr>
              <a:t>Einsatzfelder lassen sich nach Wirkungsgrad und Infrastrukturanforderung klar priorisieren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2608330F-2CFE-4768-907C-7CB987081929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5" y="16"/>
            <a:ext cx="12190413" cy="99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5253" tIns="323503" rIns="485253" bIns="0" anchor="ctr"/>
          <a:lstStyle>
            <a:lvl1pPr defTabSz="1150938" eaLnBrk="0" hangingPunct="0">
              <a:defRPr sz="1000">
                <a:solidFill>
                  <a:schemeClr val="hlink"/>
                </a:solidFill>
                <a:latin typeface="Arial" charset="0"/>
                <a:cs typeface="Arial" charset="0"/>
              </a:defRPr>
            </a:lvl1pPr>
            <a:lvl2pPr marL="742950" indent="-285750" defTabSz="1150938" eaLnBrk="0" hangingPunct="0">
              <a:defRPr sz="1000">
                <a:solidFill>
                  <a:schemeClr val="hlink"/>
                </a:solidFill>
                <a:latin typeface="Arial" charset="0"/>
                <a:cs typeface="Arial" charset="0"/>
              </a:defRPr>
            </a:lvl2pPr>
            <a:lvl3pPr marL="1143000" indent="-228600" defTabSz="1150938" eaLnBrk="0" hangingPunct="0">
              <a:defRPr sz="1000">
                <a:solidFill>
                  <a:schemeClr val="hlink"/>
                </a:solidFill>
                <a:latin typeface="Arial" charset="0"/>
                <a:cs typeface="Arial" charset="0"/>
              </a:defRPr>
            </a:lvl3pPr>
            <a:lvl4pPr marL="1600200" indent="-228600" defTabSz="1150938" eaLnBrk="0" hangingPunct="0">
              <a:defRPr sz="1000">
                <a:solidFill>
                  <a:schemeClr val="hlink"/>
                </a:solidFill>
                <a:latin typeface="Arial" charset="0"/>
                <a:cs typeface="Arial" charset="0"/>
              </a:defRPr>
            </a:lvl4pPr>
            <a:lvl5pPr marL="2057400" indent="-228600" defTabSz="1150938" eaLnBrk="0" hangingPunct="0">
              <a:defRPr sz="1000">
                <a:solidFill>
                  <a:schemeClr val="hlink"/>
                </a:solidFill>
                <a:latin typeface="Arial" charset="0"/>
                <a:cs typeface="Arial" charset="0"/>
              </a:defRPr>
            </a:lvl5pPr>
            <a:lvl6pPr marL="2514600" indent="-228600" defTabSz="1150938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2971800" indent="-228600" defTabSz="1150938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3429000" indent="-228600" defTabSz="1150938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3886200" indent="-228600" defTabSz="1150938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0"/>
              </a:spcAft>
              <a:buFontTx/>
              <a:buNone/>
            </a:pPr>
            <a:endParaRPr lang="de-DE" sz="2200" dirty="0">
              <a:solidFill>
                <a:srgbClr val="000000"/>
              </a:solidFill>
              <a:latin typeface="Frutiger LT Com 45 Light"/>
              <a:cs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7842" y="334814"/>
            <a:ext cx="11233150" cy="369332"/>
          </a:xfrm>
        </p:spPr>
        <p:txBody>
          <a:bodyPr/>
          <a:lstStyle/>
          <a:p>
            <a:r>
              <a:rPr lang="de-DE" dirty="0">
                <a:solidFill>
                  <a:srgbClr val="000000"/>
                </a:solidFill>
                <a:cs typeface="Arial" panose="020B0604020202020204" pitchFamily="34" charset="0"/>
              </a:rPr>
              <a:t>Ranking der Einsatzfelder von H</a:t>
            </a:r>
            <a:r>
              <a:rPr lang="de-DE" baseline="-25000" dirty="0">
                <a:solidFill>
                  <a:srgbClr val="000000"/>
                </a:solidFill>
                <a:cs typeface="Arial" panose="020B0604020202020204" pitchFamily="34" charset="0"/>
              </a:rPr>
              <a:t>2</a:t>
            </a:r>
            <a:r>
              <a:rPr lang="de-DE" dirty="0">
                <a:solidFill>
                  <a:srgbClr val="000000"/>
                </a:solidFill>
                <a:cs typeface="Arial" panose="020B0604020202020204" pitchFamily="34" charset="0"/>
              </a:rPr>
              <a:t> aus Energiesystemsicht</a:t>
            </a:r>
          </a:p>
        </p:txBody>
      </p:sp>
    </p:spTree>
    <p:extLst>
      <p:ext uri="{BB962C8B-B14F-4D97-AF65-F5344CB8AC3E}">
        <p14:creationId xmlns:p14="http://schemas.microsoft.com/office/powerpoint/2010/main" val="5990389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TEQzMb_v0uVsEHspIrsI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A4JJtLOsEyFumk9WfloQQ"/>
</p:tagLst>
</file>

<file path=ppt/theme/theme1.xml><?xml version="1.0" encoding="utf-8"?>
<a:theme xmlns:a="http://schemas.openxmlformats.org/drawingml/2006/main" name="2017_IWES_P10 Master_Ins_de_16zu9">
  <a:themeElements>
    <a:clrScheme name="Fraunhofer Master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F29400"/>
      </a:accent1>
      <a:accent2>
        <a:srgbClr val="1F82C0"/>
      </a:accent2>
      <a:accent3>
        <a:srgbClr val="E2001A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Bullets">
      <a:majorFont>
        <a:latin typeface="Frutiger LT Com 45 Light"/>
        <a:ea typeface=""/>
        <a:cs typeface=""/>
      </a:majorFont>
      <a:minorFont>
        <a:latin typeface="Frutiger LT Com 55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2"/>
          </a:solidFill>
          <a:round/>
          <a:headEnd type="arrow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3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4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009475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8669"/>
        </a:accent6>
        <a:hlink>
          <a:srgbClr val="009475"/>
        </a:hlink>
        <a:folHlink>
          <a:srgbClr val="009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5">
        <a:dk1>
          <a:srgbClr val="000000"/>
        </a:dk1>
        <a:lt1>
          <a:srgbClr val="FFFFFF"/>
        </a:lt1>
        <a:dk2>
          <a:srgbClr val="009475"/>
        </a:dk2>
        <a:lt2>
          <a:srgbClr val="A8AFAF"/>
        </a:lt2>
        <a:accent1>
          <a:srgbClr val="25BAE2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CD9EE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6">
        <a:dk1>
          <a:srgbClr val="000000"/>
        </a:dk1>
        <a:lt1>
          <a:srgbClr val="FFFFFF"/>
        </a:lt1>
        <a:dk2>
          <a:srgbClr val="009475"/>
        </a:dk2>
        <a:lt2>
          <a:srgbClr val="25BAE2"/>
        </a:lt2>
        <a:accent1>
          <a:srgbClr val="009475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Fraunhofer Farbpalette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EB6A0A"/>
      </a:accent1>
      <a:accent2>
        <a:srgbClr val="006E92"/>
      </a:accent2>
      <a:accent3>
        <a:srgbClr val="25BAE2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3A498503B9EE8439AE18B5B3535AD47" ma:contentTypeVersion="13" ma:contentTypeDescription="Ein neues Dokument erstellen." ma:contentTypeScope="" ma:versionID="537d71de66a19f6258ec9c9bc23010a2">
  <xsd:schema xmlns:xsd="http://www.w3.org/2001/XMLSchema" xmlns:xs="http://www.w3.org/2001/XMLSchema" xmlns:p="http://schemas.microsoft.com/office/2006/metadata/properties" xmlns:ns2="97d1d7bb-7b29-4cc5-8dae-c1faacd9e5da" xmlns:ns3="fd61c0fe-bba3-48fd-8d93-d8cd10eaf268" targetNamespace="http://schemas.microsoft.com/office/2006/metadata/properties" ma:root="true" ma:fieldsID="6357e58c4db4dfb5cdd3e11ccbe288c6" ns2:_="" ns3:_="">
    <xsd:import namespace="97d1d7bb-7b29-4cc5-8dae-c1faacd9e5da"/>
    <xsd:import namespace="fd61c0fe-bba3-48fd-8d93-d8cd10eaf2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Bild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1d7bb-7b29-4cc5-8dae-c1faacd9e5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Bild" ma:index="16" nillable="true" ma:displayName="Bild" ma:format="Image" ma:internalName="Bild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61c0fe-bba3-48fd-8d93-d8cd10eaf26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ild xmlns="97d1d7bb-7b29-4cc5-8dae-c1faacd9e5da">
      <Url xsi:nil="true"/>
      <Description xsi:nil="true"/>
    </Bild>
  </documentManagement>
</p:properties>
</file>

<file path=customXml/itemProps1.xml><?xml version="1.0" encoding="utf-8"?>
<ds:datastoreItem xmlns:ds="http://schemas.openxmlformats.org/officeDocument/2006/customXml" ds:itemID="{246B7114-A292-4F7B-9631-AD6EA0980859}"/>
</file>

<file path=customXml/itemProps2.xml><?xml version="1.0" encoding="utf-8"?>
<ds:datastoreItem xmlns:ds="http://schemas.openxmlformats.org/officeDocument/2006/customXml" ds:itemID="{A23BE00D-58E1-42AF-844D-4A4CB64EB7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A4DA23-1CF3-4809-9455-669055CFBF5F}">
  <ds:schemaRefs>
    <ds:schemaRef ds:uri="http://purl.org/dc/terms/"/>
    <ds:schemaRef ds:uri="9a023add-40da-4a85-aba7-f454f73b717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</Words>
  <Application>Microsoft Office PowerPoint</Application>
  <PresentationFormat>Benutzerdefiniert</PresentationFormat>
  <Paragraphs>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Frutiger LT Com 45 Light</vt:lpstr>
      <vt:lpstr>Frutiger LT Com 55 Roman</vt:lpstr>
      <vt:lpstr>Wingdings</vt:lpstr>
      <vt:lpstr>Frutiger 45 Light</vt:lpstr>
      <vt:lpstr>Arial</vt:lpstr>
      <vt:lpstr>2017_IWES_P10 Master_Ins_de_16zu9</vt:lpstr>
      <vt:lpstr>Ranking der Einsatzfelder von H2 aus Energiesystemsicht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and tools to support energy system transition</dc:title>
  <dc:creator>Philipp Härtel</dc:creator>
  <cp:lastModifiedBy>BWP - Katja Weinhold</cp:lastModifiedBy>
  <cp:revision>898</cp:revision>
  <cp:lastPrinted>2017-10-17T13:18:03Z</cp:lastPrinted>
  <dcterms:created xsi:type="dcterms:W3CDTF">2017-09-22T11:56:39Z</dcterms:created>
  <dcterms:modified xsi:type="dcterms:W3CDTF">2020-06-22T10:17:13Z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HGvorlage">
    <vt:bool>true</vt:bool>
  </property>
  <property fmtid="{D5CDD505-2E9C-101B-9397-08002B2CF9AE}" pid="3" name="hasChanged">
    <vt:bool>false</vt:bool>
  </property>
  <property fmtid="{D5CDD505-2E9C-101B-9397-08002B2CF9AE}" pid="4" name="ContentTypeId">
    <vt:lpwstr>0x01010073A498503B9EE8439AE18B5B3535AD47</vt:lpwstr>
  </property>
  <property fmtid="{D5CDD505-2E9C-101B-9397-08002B2CF9AE}" pid="5" name="klassifizierung">
    <vt:lpwstr>intern</vt:lpwstr>
  </property>
  <property fmtid="{D5CDD505-2E9C-101B-9397-08002B2CF9AE}" pid="6" name="pageCount">
    <vt:lpwstr>16</vt:lpwstr>
  </property>
</Properties>
</file>